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/>
    <p:restoredTop sz="94623"/>
  </p:normalViewPr>
  <p:slideViewPr>
    <p:cSldViewPr snapToGrid="0" snapToObjects="1">
      <p:cViewPr varScale="1">
        <p:scale>
          <a:sx n="73" d="100"/>
          <a:sy n="73" d="100"/>
        </p:scale>
        <p:origin x="24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times.com/local/lanow/la-me-ln-bad-air-days-20171115-story.html" TargetMode="External"/><Relationship Id="rId13" Type="http://schemas.openxmlformats.org/officeDocument/2006/relationships/hyperlink" Target="https://greencitysolutions.de/en/solutions/#section1bottom" TargetMode="External"/><Relationship Id="rId3" Type="http://schemas.openxmlformats.org/officeDocument/2006/relationships/hyperlink" Target="mailto:djmorcode@gmail.com" TargetMode="External"/><Relationship Id="rId7" Type="http://schemas.openxmlformats.org/officeDocument/2006/relationships/hyperlink" Target="https://www.epa.gov/outdoor-air-quality-data/download-daily-data" TargetMode="External"/><Relationship Id="rId12" Type="http://schemas.openxmlformats.org/officeDocument/2006/relationships/hyperlink" Target="https://www.epa.gov/sites/production/files/2015-10/documents/20151001_air_quality_index_updates.p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pa.gov/outdoor-air-quality-data/air-quality-index-daily-values-report" TargetMode="External"/><Relationship Id="rId11" Type="http://schemas.openxmlformats.org/officeDocument/2006/relationships/hyperlink" Target="https://www.epa.gov/indoor-air-quality-iaq/ozone-generators-are-sold-air-cleaners#harmful-ozone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www.researchgate.net/profile/Marco_Casini3/publication/319561397_Green_Technology_for_Smart_Cities/links/59ba231c0f7e9bc4ca3e0ffe/Green-Technology-for-Smart-Cities.pdf" TargetMode="External"/><Relationship Id="rId10" Type="http://schemas.openxmlformats.org/officeDocument/2006/relationships/hyperlink" Target="https://www.fs.fed.us/ne/newtown_square/publications/other_publishers/OCR/ne_2006_nowak001.pdf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lung.org/our-initiatives/healthy-air/outdoor/air-pollution/ozone.html" TargetMode="External"/><Relationship Id="rId14" Type="http://schemas.openxmlformats.org/officeDocument/2006/relationships/hyperlink" Target="https://www.stefanoboeriarchitetti.net/en/project/vertical-for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9C3D0-918C-C342-8540-E404E4FC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19" name="Decreasing Ozone in Los Angeles"/>
          <p:cNvSpPr>
            <a:spLocks noGrp="1"/>
          </p:cNvSpPr>
          <p:nvPr>
            <p:ph type="ctrTitle"/>
          </p:nvPr>
        </p:nvSpPr>
        <p:spPr>
          <a:xfrm>
            <a:off x="4489036" y="5489106"/>
            <a:ext cx="14716126" cy="3616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Garamond" panose="02020404030301010803" pitchFamily="18" charset="0"/>
              </a:rPr>
              <a:t>Decreasing Ozone in Los Angeles</a:t>
            </a:r>
          </a:p>
        </p:txBody>
      </p:sp>
      <p:sp>
        <p:nvSpPr>
          <p:cNvPr id="120" name="By Deven Morris"/>
          <p:cNvSpPr>
            <a:spLocks noGrp="1"/>
          </p:cNvSpPr>
          <p:nvPr>
            <p:ph type="subTitle" sz="quarter" idx="1"/>
          </p:nvPr>
        </p:nvSpPr>
        <p:spPr>
          <a:xfrm>
            <a:off x="9181079" y="9821155"/>
            <a:ext cx="5332039" cy="15894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6623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By </a:t>
            </a:r>
            <a:r>
              <a:rPr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Deven</a:t>
            </a:r>
            <a:r>
              <a:rPr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Morris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Next Steps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Delve further into sites with high, increasing rates of Ozone concentration…">
            <a:extLst>
              <a:ext uri="{FF2B5EF4-FFF2-40B4-BE49-F238E27FC236}">
                <a16:creationId xmlns:a16="http://schemas.microsoft.com/office/drawing/2014/main" id="{0F285B60-5018-BB45-B4AB-DE05C5D49418}"/>
              </a:ext>
            </a:extLst>
          </p:cNvPr>
          <p:cNvSpPr/>
          <p:nvPr/>
        </p:nvSpPr>
        <p:spPr>
          <a:xfrm>
            <a:off x="13713101" y="10433622"/>
            <a:ext cx="687848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Apply to other cities</a:t>
            </a:r>
            <a:endParaRPr dirty="0">
              <a:solidFill>
                <a:schemeClr val="tx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EA81A-22D1-6C4F-B948-A88D88415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78" y="5322921"/>
            <a:ext cx="4217406" cy="421740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D92D8B-DD19-1545-AAE9-781F20A77B64}"/>
              </a:ext>
            </a:extLst>
          </p:cNvPr>
          <p:cNvSpPr/>
          <p:nvPr/>
        </p:nvSpPr>
        <p:spPr>
          <a:xfrm>
            <a:off x="4031318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F29A42-60A0-EE42-B3F6-6E9970C809E2}"/>
              </a:ext>
            </a:extLst>
          </p:cNvPr>
          <p:cNvSpPr/>
          <p:nvPr/>
        </p:nvSpPr>
        <p:spPr>
          <a:xfrm>
            <a:off x="3665681" y="10485558"/>
            <a:ext cx="63890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75000"/>
              <a:defRPr sz="6400">
                <a:solidFill>
                  <a:srgbClr val="0B6623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Investigate Causes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C04D70-6CA8-384C-B31F-19573E09BDF3}"/>
              </a:ext>
            </a:extLst>
          </p:cNvPr>
          <p:cNvSpPr/>
          <p:nvPr/>
        </p:nvSpPr>
        <p:spPr>
          <a:xfrm>
            <a:off x="14323440" y="4806158"/>
            <a:ext cx="5657805" cy="5391423"/>
          </a:xfrm>
          <a:prstGeom prst="ellipse">
            <a:avLst/>
          </a:prstGeom>
          <a:noFill/>
          <a:ln w="98425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D2E82-0211-C346-990F-A56FA09FF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6477" r="6737"/>
          <a:stretch/>
        </p:blipFill>
        <p:spPr>
          <a:xfrm>
            <a:off x="15455426" y="5599828"/>
            <a:ext cx="3430451" cy="37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15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-1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0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4D05AE5D-5659-814A-85C2-C6C20E021CF3}"/>
              </a:ext>
            </a:extLst>
          </p:cNvPr>
          <p:cNvSpPr/>
          <p:nvPr/>
        </p:nvSpPr>
        <p:spPr>
          <a:xfrm>
            <a:off x="9097447" y="5620953"/>
            <a:ext cx="6385147" cy="3859395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Deven Morris…">
            <a:extLst>
              <a:ext uri="{FF2B5EF4-FFF2-40B4-BE49-F238E27FC236}">
                <a16:creationId xmlns:a16="http://schemas.microsoft.com/office/drawing/2014/main" id="{BF184575-643E-1F4D-B093-C517D404ADAE}"/>
              </a:ext>
            </a:extLst>
          </p:cNvPr>
          <p:cNvSpPr/>
          <p:nvPr/>
        </p:nvSpPr>
        <p:spPr>
          <a:xfrm>
            <a:off x="9137400" y="5708901"/>
            <a:ext cx="6305240" cy="3683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Deven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Morris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u="sng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djmorcode@gmail.com</a:t>
            </a:r>
          </a:p>
          <a:p>
            <a:pPr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913-710-7753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djmor12/</a:t>
            </a:r>
          </a:p>
          <a:p>
            <a:pPr lvl="4" indent="841247" algn="l" defTabSz="755808">
              <a:defRPr sz="4600">
                <a:solidFill>
                  <a:srgbClr val="0B6623"/>
                </a:solidFill>
              </a:defRPr>
            </a:pPr>
            <a:r>
              <a:rPr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djmor</a:t>
            </a:r>
            <a:r>
              <a:rPr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</a:p>
        </p:txBody>
      </p:sp>
      <p:pic>
        <p:nvPicPr>
          <p:cNvPr id="9" name="linkedin.png" descr="linkedin.png">
            <a:extLst>
              <a:ext uri="{FF2B5EF4-FFF2-40B4-BE49-F238E27FC236}">
                <a16:creationId xmlns:a16="http://schemas.microsoft.com/office/drawing/2014/main" id="{1260349B-55D3-8B49-AC16-101DC0403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5973" y="8606331"/>
            <a:ext cx="811021" cy="81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itHub-Mark-64px.png" descr="GitHub-Mark-64px.png">
            <a:extLst>
              <a:ext uri="{FF2B5EF4-FFF2-40B4-BE49-F238E27FC236}">
                <a16:creationId xmlns:a16="http://schemas.microsoft.com/office/drawing/2014/main" id="{2AF40465-A09E-9E40-8B6B-5ADFEAD02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7725" y="7848854"/>
            <a:ext cx="687517" cy="68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7250D-60CB-C24C-8BEC-079BFCECB2FA}"/>
              </a:ext>
            </a:extLst>
          </p:cNvPr>
          <p:cNvSpPr txBox="1"/>
          <p:nvPr/>
        </p:nvSpPr>
        <p:spPr>
          <a:xfrm>
            <a:off x="3889054" y="11460054"/>
            <a:ext cx="18180472" cy="13753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6"/>
              </a:rPr>
              <a:t>Ozone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7"/>
              </a:rPr>
              <a:t>Ozone2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8"/>
              </a:rPr>
              <a:t>News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9"/>
              </a:rPr>
              <a:t>Hazards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Research: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0"/>
              </a:rPr>
              <a:t>Abs. Rates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11"/>
              </a:rPr>
              <a:t>Generators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  <a:hlinkClick r:id="rId12"/>
              </a:rPr>
              <a:t>AQI</a:t>
            </a:r>
            <a:r>
              <a:rPr lang="en-US" sz="4000" dirty="0">
                <a:hlinkClick r:id="rId12"/>
              </a:rPr>
              <a:t> </a:t>
            </a:r>
            <a:endParaRPr lang="en-US" sz="4000" dirty="0"/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Green Tech</a:t>
            </a:r>
            <a:r>
              <a:rPr lang="en-US" sz="4000" dirty="0"/>
              <a:t>: </a:t>
            </a:r>
            <a:r>
              <a:rPr lang="en-US" sz="4000" dirty="0">
                <a:hlinkClick r:id="rId13"/>
              </a:rPr>
              <a:t>CityTree</a:t>
            </a:r>
            <a:r>
              <a:rPr lang="en-US" sz="4000" dirty="0"/>
              <a:t>, </a:t>
            </a:r>
            <a:r>
              <a:rPr lang="en-US" sz="4000" dirty="0">
                <a:hlinkClick r:id="rId14"/>
              </a:rPr>
              <a:t>Vertical Forest</a:t>
            </a:r>
            <a:r>
              <a:rPr lang="en-US" sz="4000" dirty="0"/>
              <a:t>, </a:t>
            </a:r>
            <a:r>
              <a:rPr lang="en-US" sz="4000" dirty="0">
                <a:hlinkClick r:id="rId15"/>
              </a:rPr>
              <a:t>General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40B2CDD0-36BF-8B4D-AF03-19AB3F9C8BAE}"/>
              </a:ext>
            </a:extLst>
          </p:cNvPr>
          <p:cNvSpPr/>
          <p:nvPr/>
        </p:nvSpPr>
        <p:spPr>
          <a:xfrm>
            <a:off x="3833706" y="11460054"/>
            <a:ext cx="18235820" cy="1375376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0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805472" y="910161"/>
            <a:ext cx="12773055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plot1up.mov">
            <a:hlinkClick r:id="" action="ppaction://media"/>
            <a:extLst>
              <a:ext uri="{FF2B5EF4-FFF2-40B4-BE49-F238E27FC236}">
                <a16:creationId xmlns:a16="http://schemas.microsoft.com/office/drawing/2014/main" id="{2CF7125E-EF78-F44B-9E04-A3F2289C0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152" y="4125487"/>
            <a:ext cx="15071895" cy="79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64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020624" y="910161"/>
            <a:ext cx="12342749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Ozone Change over Time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lot2downward.mov">
            <a:hlinkClick r:id="" action="ppaction://media"/>
            <a:extLst>
              <a:ext uri="{FF2B5EF4-FFF2-40B4-BE49-F238E27FC236}">
                <a16:creationId xmlns:a16="http://schemas.microsoft.com/office/drawing/2014/main" id="{9EFC319C-F2BD-524F-9C24-1A49DE8616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8538" y="4649227"/>
            <a:ext cx="14946922" cy="70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25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5711342" y="910161"/>
            <a:ext cx="12961314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 Trend: 3 </a:t>
            </a:r>
            <a:r>
              <a:rPr lang="en-US" sz="88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CityTrees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Comp3CT.png" descr="OzComp3CT.png">
            <a:extLst>
              <a:ext uri="{FF2B5EF4-FFF2-40B4-BE49-F238E27FC236}">
                <a16:creationId xmlns:a16="http://schemas.microsoft.com/office/drawing/2014/main" id="{9D68F40A-90B7-A647-AEAA-49D801A52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66523"/>
          <a:stretch>
            <a:fillRect/>
          </a:stretch>
        </p:blipFill>
        <p:spPr>
          <a:xfrm>
            <a:off x="1654350" y="4941277"/>
            <a:ext cx="20432544" cy="68569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0183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160403" y="910161"/>
            <a:ext cx="12063191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 Components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Latrendcomp.png" descr="OzLatrendcomp.png">
            <a:extLst>
              <a:ext uri="{FF2B5EF4-FFF2-40B4-BE49-F238E27FC236}">
                <a16:creationId xmlns:a16="http://schemas.microsoft.com/office/drawing/2014/main" id="{4C16CE5E-8B22-504E-A51D-260A59330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187" b="33340"/>
          <a:stretch>
            <a:fillRect/>
          </a:stretch>
        </p:blipFill>
        <p:spPr>
          <a:xfrm>
            <a:off x="5447184" y="3871232"/>
            <a:ext cx="13489630" cy="9031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472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392767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1081647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2979858" y="3406815"/>
            <a:ext cx="476564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Vertical Forest</a:t>
            </a:r>
          </a:p>
        </p:txBody>
      </p:sp>
      <p:pic>
        <p:nvPicPr>
          <p:cNvPr id="10" name="Screen Shot 2018-06-22 at 8.52.57 AM.png" descr="Screen Shot 2018-06-22 at 8.52.57 AM.png">
            <a:extLst>
              <a:ext uri="{FF2B5EF4-FFF2-40B4-BE49-F238E27FC236}">
                <a16:creationId xmlns:a16="http://schemas.microsoft.com/office/drawing/2014/main" id="{B4DE797F-EAA7-634E-9E46-019E4D87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64784" y="4437030"/>
            <a:ext cx="12489563" cy="8866549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11" name="Oval">
            <a:extLst>
              <a:ext uri="{FF2B5EF4-FFF2-40B4-BE49-F238E27FC236}">
                <a16:creationId xmlns:a16="http://schemas.microsoft.com/office/drawing/2014/main" id="{223A60AB-FF7E-2C4E-9E68-EAD33A4F6C4B}"/>
              </a:ext>
            </a:extLst>
          </p:cNvPr>
          <p:cNvSpPr/>
          <p:nvPr/>
        </p:nvSpPr>
        <p:spPr>
          <a:xfrm>
            <a:off x="19706158" y="6480915"/>
            <a:ext cx="487053" cy="508408"/>
          </a:xfrm>
          <a:prstGeom prst="ellipse">
            <a:avLst/>
          </a:prstGeom>
          <a:ln w="88900">
            <a:solidFill>
              <a:srgbClr val="F2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8C9A4-82D5-294D-A3D1-02EB681A90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0" t="1045" r="23393" b="-1045"/>
          <a:stretch/>
        </p:blipFill>
        <p:spPr>
          <a:xfrm>
            <a:off x="1909483" y="4506839"/>
            <a:ext cx="8471647" cy="8796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787772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Ozonetrend.png" descr="Ozonetrend.png">
            <a:extLst>
              <a:ext uri="{FF2B5EF4-FFF2-40B4-BE49-F238E27FC236}">
                <a16:creationId xmlns:a16="http://schemas.microsoft.com/office/drawing/2014/main" id="{46D75851-CBA0-AF45-9394-87EC4C29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799" y="3651580"/>
            <a:ext cx="16664400" cy="99299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60094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4434950" y="910161"/>
            <a:ext cx="15514098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Trend: Vertical Forest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ozonecompVT.png" descr="ozonecompVT.png">
            <a:extLst>
              <a:ext uri="{FF2B5EF4-FFF2-40B4-BE49-F238E27FC236}">
                <a16:creationId xmlns:a16="http://schemas.microsoft.com/office/drawing/2014/main" id="{755009D9-58EC-6D4E-B1FA-18DBC439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33290"/>
          <a:stretch>
            <a:fillRect/>
          </a:stretch>
        </p:blipFill>
        <p:spPr>
          <a:xfrm>
            <a:off x="5180376" y="3912698"/>
            <a:ext cx="14023246" cy="93780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8532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Hazards of Ozone</a:t>
            </a:r>
          </a:p>
        </p:txBody>
      </p:sp>
      <p:pic>
        <p:nvPicPr>
          <p:cNvPr id="125" name="Screen Shot 2018-06-21 at 4.53.47 PM.png" descr="Screen Shot 2018-06-21 at 4.53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3769" y="4657497"/>
            <a:ext cx="16438161" cy="156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6-22 at 10.09.58 AM.png" descr="Screen Shot 2018-06-22 at 10.0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769" y="6219623"/>
            <a:ext cx="16438161" cy="58218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D14372-9B03-5D40-835A-3F24DA210ED8}"/>
              </a:ext>
            </a:extLst>
          </p:cNvPr>
          <p:cNvSpPr/>
          <p:nvPr/>
        </p:nvSpPr>
        <p:spPr>
          <a:xfrm>
            <a:off x="3923769" y="4657496"/>
            <a:ext cx="16438162" cy="738397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0621AB-2CC1-1547-AFA5-3A2BCA279475}"/>
              </a:ext>
            </a:extLst>
          </p:cNvPr>
          <p:cNvSpPr>
            <a:spLocks/>
          </p:cNvSpPr>
          <p:nvPr/>
        </p:nvSpPr>
        <p:spPr>
          <a:xfrm>
            <a:off x="6021572" y="7146574"/>
            <a:ext cx="2445487" cy="404038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D70490-2959-4541-962A-6DB94D7904B4}"/>
              </a:ext>
            </a:extLst>
          </p:cNvPr>
          <p:cNvSpPr>
            <a:spLocks/>
          </p:cNvSpPr>
          <p:nvPr/>
        </p:nvSpPr>
        <p:spPr>
          <a:xfrm>
            <a:off x="7074090" y="7781749"/>
            <a:ext cx="1666498" cy="481285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9C2FCF-016F-C947-9062-06C85EB2D666}"/>
              </a:ext>
            </a:extLst>
          </p:cNvPr>
          <p:cNvSpPr>
            <a:spLocks/>
          </p:cNvSpPr>
          <p:nvPr/>
        </p:nvSpPr>
        <p:spPr>
          <a:xfrm>
            <a:off x="7074090" y="8524490"/>
            <a:ext cx="2957416" cy="484286"/>
          </a:xfrm>
          <a:prstGeom prst="roundRect">
            <a:avLst>
              <a:gd name="adj" fmla="val 20529"/>
            </a:avLst>
          </a:prstGeom>
          <a:noFill/>
          <a:ln w="53975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Area Concerned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2884A361-795A-A745-8813-C013DDBB4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-365" r="-343"/>
          <a:stretch/>
        </p:blipFill>
        <p:spPr>
          <a:xfrm>
            <a:off x="5363945" y="3599642"/>
            <a:ext cx="13596409" cy="9776166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55204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newplot (2).png" descr="newplot (2).png">
            <a:extLst>
              <a:ext uri="{FF2B5EF4-FFF2-40B4-BE49-F238E27FC236}">
                <a16:creationId xmlns:a16="http://schemas.microsoft.com/office/drawing/2014/main" id="{75B42314-ABAF-0E44-910E-3A0F52C43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0892" y="2736159"/>
            <a:ext cx="19619252" cy="10456962"/>
          </a:xfrm>
          <a:prstGeom prst="rect">
            <a:avLst/>
          </a:prstGeom>
          <a:ln w="12700">
            <a:miter lim="400000"/>
          </a:ln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Data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B528E200-6376-FB44-9019-68CD96726CBD}"/>
              </a:ext>
            </a:extLst>
          </p:cNvPr>
          <p:cNvSpPr/>
          <p:nvPr/>
        </p:nvSpPr>
        <p:spPr>
          <a:xfrm>
            <a:off x="4488913" y="7624617"/>
            <a:ext cx="16442120" cy="1"/>
          </a:xfrm>
          <a:prstGeom prst="line">
            <a:avLst/>
          </a:prstGeom>
          <a:ln w="50800">
            <a:solidFill>
              <a:srgbClr val="FFFF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87AB1B0-BEC0-284F-A0D9-F631C8F8F6BA}"/>
              </a:ext>
            </a:extLst>
          </p:cNvPr>
          <p:cNvSpPr/>
          <p:nvPr/>
        </p:nvSpPr>
        <p:spPr>
          <a:xfrm>
            <a:off x="4484626" y="6409556"/>
            <a:ext cx="16450696" cy="1"/>
          </a:xfrm>
          <a:prstGeom prst="line">
            <a:avLst/>
          </a:prstGeom>
          <a:ln w="50800">
            <a:solidFill>
              <a:srgbClr val="D35D3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A987B25D-CF65-D347-AAB5-F1B41ABFE771}"/>
              </a:ext>
            </a:extLst>
          </p:cNvPr>
          <p:cNvSpPr/>
          <p:nvPr/>
        </p:nvSpPr>
        <p:spPr>
          <a:xfrm>
            <a:off x="4438114" y="5194495"/>
            <a:ext cx="16442120" cy="1"/>
          </a:xfrm>
          <a:prstGeom prst="line">
            <a:avLst/>
          </a:prstGeom>
          <a:ln w="50800">
            <a:solidFill>
              <a:srgbClr val="D3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" name="Ozone ppb">
            <a:extLst>
              <a:ext uri="{FF2B5EF4-FFF2-40B4-BE49-F238E27FC236}">
                <a16:creationId xmlns:a16="http://schemas.microsoft.com/office/drawing/2014/main" id="{4CC69667-F77B-4246-A596-5657CB5C990D}"/>
              </a:ext>
            </a:extLst>
          </p:cNvPr>
          <p:cNvSpPr/>
          <p:nvPr/>
        </p:nvSpPr>
        <p:spPr>
          <a:xfrm rot="16200000">
            <a:off x="1460795" y="7640503"/>
            <a:ext cx="336677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rPr dirty="0"/>
              <a:t>Ozone ppb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DEBE9D95-4807-B942-B45F-434351640C98}"/>
              </a:ext>
            </a:extLst>
          </p:cNvPr>
          <p:cNvSpPr/>
          <p:nvPr/>
        </p:nvSpPr>
        <p:spPr>
          <a:xfrm>
            <a:off x="12008616" y="12288245"/>
            <a:ext cx="14027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9405032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Model Fit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OzLAtrend.png" descr="OzLAtrend.png">
            <a:extLst>
              <a:ext uri="{FF2B5EF4-FFF2-40B4-BE49-F238E27FC236}">
                <a16:creationId xmlns:a16="http://schemas.microsoft.com/office/drawing/2014/main" id="{AEF16143-0DE0-C849-B257-D12A2ED9D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2328" y="3886317"/>
            <a:ext cx="15612130" cy="9302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3A90066F-2486-AA45-A2B7-5DAB53FD8E42}"/>
              </a:ext>
            </a:extLst>
          </p:cNvPr>
          <p:cNvSpPr/>
          <p:nvPr/>
        </p:nvSpPr>
        <p:spPr>
          <a:xfrm>
            <a:off x="5457210" y="7473380"/>
            <a:ext cx="14559318" cy="1"/>
          </a:xfrm>
          <a:prstGeom prst="line">
            <a:avLst/>
          </a:prstGeom>
          <a:ln w="50800">
            <a:solidFill>
              <a:srgbClr val="FFFF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340CFF10-49D6-F341-9EA6-00B42FFBBBB3}"/>
              </a:ext>
            </a:extLst>
          </p:cNvPr>
          <p:cNvSpPr/>
          <p:nvPr/>
        </p:nvSpPr>
        <p:spPr>
          <a:xfrm>
            <a:off x="5476735" y="5972569"/>
            <a:ext cx="14520268" cy="1"/>
          </a:xfrm>
          <a:prstGeom prst="line">
            <a:avLst/>
          </a:prstGeom>
          <a:ln w="50800">
            <a:solidFill>
              <a:srgbClr val="D35D3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9916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1" y="906592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Sites of Interest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Screen Shot 2018-06-22 at 8.17.39 AM.png" descr="Screen Shot 2018-06-22 at 8.17.39 AM.png">
            <a:extLst>
              <a:ext uri="{FF2B5EF4-FFF2-40B4-BE49-F238E27FC236}">
                <a16:creationId xmlns:a16="http://schemas.microsoft.com/office/drawing/2014/main" id="{9602F699-7069-EC43-BCC9-A32610D2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5882" y="3456149"/>
            <a:ext cx="14272233" cy="10259851"/>
          </a:xfrm>
          <a:prstGeom prst="rect">
            <a:avLst/>
          </a:prstGeom>
          <a:ln w="12700">
            <a:miter lim="400000"/>
          </a:ln>
          <a:effectLst>
            <a:softEdge rad="88900"/>
          </a:effectLst>
        </p:spPr>
      </p:pic>
      <p:sp>
        <p:nvSpPr>
          <p:cNvPr id="6" name="Oval">
            <a:extLst>
              <a:ext uri="{FF2B5EF4-FFF2-40B4-BE49-F238E27FC236}">
                <a16:creationId xmlns:a16="http://schemas.microsoft.com/office/drawing/2014/main" id="{3D6FD931-5820-9D46-A928-B1A50CB20E05}"/>
              </a:ext>
            </a:extLst>
          </p:cNvPr>
          <p:cNvSpPr/>
          <p:nvPr/>
        </p:nvSpPr>
        <p:spPr>
          <a:xfrm>
            <a:off x="5136352" y="3446555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60370002">
            <a:extLst>
              <a:ext uri="{FF2B5EF4-FFF2-40B4-BE49-F238E27FC236}">
                <a16:creationId xmlns:a16="http://schemas.microsoft.com/office/drawing/2014/main" id="{4A3D0E1A-216F-FC4F-B27B-3FCE8A09E3CC}"/>
              </a:ext>
            </a:extLst>
          </p:cNvPr>
          <p:cNvSpPr/>
          <p:nvPr/>
        </p:nvSpPr>
        <p:spPr>
          <a:xfrm>
            <a:off x="15860233" y="3526626"/>
            <a:ext cx="2980830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0B0C2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60370002</a:t>
            </a:r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AD22856E-D661-144C-BBD9-5E17A54ECB4C}"/>
              </a:ext>
            </a:extLst>
          </p:cNvPr>
          <p:cNvSpPr/>
          <p:nvPr/>
        </p:nvSpPr>
        <p:spPr>
          <a:xfrm>
            <a:off x="17096570" y="4874155"/>
            <a:ext cx="561944" cy="613847"/>
          </a:xfrm>
          <a:prstGeom prst="ellipse">
            <a:avLst/>
          </a:prstGeom>
          <a:ln w="88900">
            <a:solidFill>
              <a:schemeClr val="tx1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Oval">
            <a:extLst>
              <a:ext uri="{FF2B5EF4-FFF2-40B4-BE49-F238E27FC236}">
                <a16:creationId xmlns:a16="http://schemas.microsoft.com/office/drawing/2014/main" id="{831E4F5A-A1C1-5641-9BDD-1F4CA431B99A}"/>
              </a:ext>
            </a:extLst>
          </p:cNvPr>
          <p:cNvSpPr/>
          <p:nvPr/>
        </p:nvSpPr>
        <p:spPr>
          <a:xfrm>
            <a:off x="11588299" y="10372241"/>
            <a:ext cx="561944" cy="613848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Oval">
            <a:extLst>
              <a:ext uri="{FF2B5EF4-FFF2-40B4-BE49-F238E27FC236}">
                <a16:creationId xmlns:a16="http://schemas.microsoft.com/office/drawing/2014/main" id="{E0BCDCD9-2125-9843-94E0-C84B6BEBBE91}"/>
              </a:ext>
            </a:extLst>
          </p:cNvPr>
          <p:cNvSpPr/>
          <p:nvPr/>
        </p:nvSpPr>
        <p:spPr>
          <a:xfrm>
            <a:off x="11130867" y="6526590"/>
            <a:ext cx="561943" cy="613847"/>
          </a:xfrm>
          <a:prstGeom prst="ellipse">
            <a:avLst/>
          </a:prstGeom>
          <a:ln w="88900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169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Site 60370002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8" name="OzS60370002.png" descr="OzS60370002.png">
            <a:extLst>
              <a:ext uri="{FF2B5EF4-FFF2-40B4-BE49-F238E27FC236}">
                <a16:creationId xmlns:a16="http://schemas.microsoft.com/office/drawing/2014/main" id="{EDC3A543-34B2-C047-A73A-89E5E8602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3871" y="4313050"/>
            <a:ext cx="14635253" cy="871537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E64912BD-F09D-D747-BFB1-98EA28452128}"/>
              </a:ext>
            </a:extLst>
          </p:cNvPr>
          <p:cNvSpPr/>
          <p:nvPr/>
        </p:nvSpPr>
        <p:spPr>
          <a:xfrm>
            <a:off x="5960989" y="8633148"/>
            <a:ext cx="13497972" cy="1"/>
          </a:xfrm>
          <a:prstGeom prst="line">
            <a:avLst/>
          </a:prstGeom>
          <a:ln w="50800">
            <a:solidFill>
              <a:srgbClr val="FFFF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7AB8355A-5F9F-C243-8C63-771ECA54FBA1}"/>
              </a:ext>
            </a:extLst>
          </p:cNvPr>
          <p:cNvSpPr/>
          <p:nvPr/>
        </p:nvSpPr>
        <p:spPr>
          <a:xfrm>
            <a:off x="5993214" y="7670613"/>
            <a:ext cx="13433521" cy="1"/>
          </a:xfrm>
          <a:prstGeom prst="line">
            <a:avLst/>
          </a:prstGeom>
          <a:ln w="50800">
            <a:solidFill>
              <a:srgbClr val="D35D3C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0C4989C2-0381-7A4A-8582-064F7BFE8459}"/>
              </a:ext>
            </a:extLst>
          </p:cNvPr>
          <p:cNvSpPr/>
          <p:nvPr/>
        </p:nvSpPr>
        <p:spPr>
          <a:xfrm>
            <a:off x="5993214" y="6690218"/>
            <a:ext cx="13469240" cy="1"/>
          </a:xfrm>
          <a:prstGeom prst="line">
            <a:avLst/>
          </a:prstGeom>
          <a:ln w="50800">
            <a:solidFill>
              <a:srgbClr val="D3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5166728-6BBA-FE47-85F3-2342E6D5B696}"/>
              </a:ext>
            </a:extLst>
          </p:cNvPr>
          <p:cNvSpPr/>
          <p:nvPr/>
        </p:nvSpPr>
        <p:spPr>
          <a:xfrm>
            <a:off x="5993214" y="5456050"/>
            <a:ext cx="13433522" cy="1"/>
          </a:xfrm>
          <a:prstGeom prst="line">
            <a:avLst/>
          </a:prstGeom>
          <a:ln w="50800">
            <a:solidFill>
              <a:srgbClr val="933FC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92807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3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Recommendations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Screen Shot 2018-06-22 at 8.42.41 AM.png" descr="Screen Shot 2018-06-22 at 8.42.41 AM.png">
            <a:extLst>
              <a:ext uri="{FF2B5EF4-FFF2-40B4-BE49-F238E27FC236}">
                <a16:creationId xmlns:a16="http://schemas.microsoft.com/office/drawing/2014/main" id="{D4E3DEBD-5685-C44F-A427-C985E7DD7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7704" y="4460366"/>
            <a:ext cx="12199329" cy="8966735"/>
          </a:xfrm>
          <a:prstGeom prst="rect">
            <a:avLst/>
          </a:prstGeom>
          <a:ln w="12700">
            <a:miter lim="400000"/>
          </a:ln>
          <a:effectLst>
            <a:softEdge rad="1016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88FB93-C99C-E34A-8787-DB85D6FC30B7}"/>
              </a:ext>
            </a:extLst>
          </p:cNvPr>
          <p:cNvSpPr txBox="1"/>
          <p:nvPr/>
        </p:nvSpPr>
        <p:spPr>
          <a:xfrm>
            <a:off x="3706000" y="3392767"/>
            <a:ext cx="335477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 panose="020B0302020104020203" pitchFamily="34" charset="-79"/>
                <a:cs typeface="Gill Sans Light" panose="020B0302020104020203" pitchFamily="34" charset="-79"/>
                <a:sym typeface="Helvetica Light"/>
              </a:rPr>
              <a:t>CityTree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CA7277-91E7-5440-BCE9-CA9DA9649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79" y="4437030"/>
            <a:ext cx="8990071" cy="89900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16" name="Oval">
            <a:extLst>
              <a:ext uri="{FF2B5EF4-FFF2-40B4-BE49-F238E27FC236}">
                <a16:creationId xmlns:a16="http://schemas.microsoft.com/office/drawing/2014/main" id="{95D7E8A8-F2C6-3848-85CD-AED011386FE4}"/>
              </a:ext>
            </a:extLst>
          </p:cNvPr>
          <p:cNvSpPr/>
          <p:nvPr/>
        </p:nvSpPr>
        <p:spPr>
          <a:xfrm>
            <a:off x="12981770" y="4766579"/>
            <a:ext cx="561944" cy="613847"/>
          </a:xfrm>
          <a:prstGeom prst="ellipse">
            <a:avLst/>
          </a:prstGeom>
          <a:ln w="88900">
            <a:solidFill>
              <a:srgbClr val="FF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Oval">
            <a:extLst>
              <a:ext uri="{FF2B5EF4-FFF2-40B4-BE49-F238E27FC236}">
                <a16:creationId xmlns:a16="http://schemas.microsoft.com/office/drawing/2014/main" id="{5AF670CF-3D28-8D4F-B809-5A21A5003FA1}"/>
              </a:ext>
            </a:extLst>
          </p:cNvPr>
          <p:cNvSpPr/>
          <p:nvPr/>
        </p:nvSpPr>
        <p:spPr>
          <a:xfrm>
            <a:off x="16683820" y="8868790"/>
            <a:ext cx="561944" cy="613847"/>
          </a:xfrm>
          <a:prstGeom prst="ellipse">
            <a:avLst/>
          </a:prstGeom>
          <a:ln w="88900">
            <a:solidFill>
              <a:srgbClr val="FF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Oval">
            <a:extLst>
              <a:ext uri="{FF2B5EF4-FFF2-40B4-BE49-F238E27FC236}">
                <a16:creationId xmlns:a16="http://schemas.microsoft.com/office/drawing/2014/main" id="{82A5B828-8649-3A4B-B623-C93A3998803F}"/>
              </a:ext>
            </a:extLst>
          </p:cNvPr>
          <p:cNvSpPr/>
          <p:nvPr/>
        </p:nvSpPr>
        <p:spPr>
          <a:xfrm>
            <a:off x="19185346" y="6425050"/>
            <a:ext cx="561944" cy="613847"/>
          </a:xfrm>
          <a:prstGeom prst="ellipse">
            <a:avLst/>
          </a:prstGeom>
          <a:ln w="88900">
            <a:solidFill>
              <a:srgbClr val="FFFF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079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73743-7C3E-1A40-BD8E-7AE45D1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9" b="23528"/>
          <a:stretch/>
        </p:blipFill>
        <p:spPr>
          <a:xfrm>
            <a:off x="0" y="0"/>
            <a:ext cx="24384000" cy="3291840"/>
          </a:xfrm>
          <a:prstGeom prst="rect">
            <a:avLst/>
          </a:prstGeom>
        </p:spPr>
      </p:pic>
      <p:sp>
        <p:nvSpPr>
          <p:cNvPr id="123" name="Hazards of Ozone"/>
          <p:cNvSpPr>
            <a:spLocks noGrp="1"/>
          </p:cNvSpPr>
          <p:nvPr>
            <p:ph type="ctrTitle"/>
          </p:nvPr>
        </p:nvSpPr>
        <p:spPr>
          <a:xfrm>
            <a:off x="6574432" y="910161"/>
            <a:ext cx="11235133" cy="1471518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defTabSz="533995">
              <a:defRPr sz="7279">
                <a:solidFill>
                  <a:srgbClr val="0B6623"/>
                </a:solidFill>
              </a:defRPr>
            </a:lvl1pPr>
          </a:lstStyle>
          <a:p>
            <a:r>
              <a:rPr lang="en-US" sz="8800" b="1" dirty="0">
                <a:solidFill>
                  <a:schemeClr val="bg1"/>
                </a:solidFill>
                <a:latin typeface="Garamond" panose="02020404030301010803" pitchFamily="18" charset="0"/>
              </a:rPr>
              <a:t>Projected L.A. Trend</a:t>
            </a:r>
            <a:endParaRPr sz="8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Ozonetrend.png" descr="Ozonetrend.png">
            <a:extLst>
              <a:ext uri="{FF2B5EF4-FFF2-40B4-BE49-F238E27FC236}">
                <a16:creationId xmlns:a16="http://schemas.microsoft.com/office/drawing/2014/main" id="{132A7955-28EC-514F-858A-52F9AE2E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6607" y="3934222"/>
            <a:ext cx="15790784" cy="94093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926025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112</Words>
  <Application>Microsoft Macintosh PowerPoint</Application>
  <PresentationFormat>Custom</PresentationFormat>
  <Paragraphs>33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Garamond</vt:lpstr>
      <vt:lpstr>Gill Sans</vt:lpstr>
      <vt:lpstr>Gill Sans Light</vt:lpstr>
      <vt:lpstr>Helvetica</vt:lpstr>
      <vt:lpstr>Helvetica Light</vt:lpstr>
      <vt:lpstr>Helvetica Neue</vt:lpstr>
      <vt:lpstr>White</vt:lpstr>
      <vt:lpstr>Decreasing Ozone in Los Angeles</vt:lpstr>
      <vt:lpstr>Hazards of Ozone</vt:lpstr>
      <vt:lpstr>Area Concerned</vt:lpstr>
      <vt:lpstr>Data</vt:lpstr>
      <vt:lpstr>Model Fit</vt:lpstr>
      <vt:lpstr>Sites of Interest</vt:lpstr>
      <vt:lpstr>Site 60370002</vt:lpstr>
      <vt:lpstr>Recommendations</vt:lpstr>
      <vt:lpstr>Projected L.A. Trend</vt:lpstr>
      <vt:lpstr>Next Steps</vt:lpstr>
      <vt:lpstr>Thank You!</vt:lpstr>
      <vt:lpstr>Ozone Change over Time</vt:lpstr>
      <vt:lpstr>Ozone Change over Time</vt:lpstr>
      <vt:lpstr>Project Trend: 3 CityTrees</vt:lpstr>
      <vt:lpstr>Model Fit Components</vt:lpstr>
      <vt:lpstr>Recommendations</vt:lpstr>
      <vt:lpstr>Projected Trend: Vertical Forest</vt:lpstr>
      <vt:lpstr>Projected Trend: Vertical Forest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Decreasing Ozone in Los Angeles</dc:title>
  <cp:lastModifiedBy>Deven Morris</cp:lastModifiedBy>
  <cp:revision>68</cp:revision>
  <dcterms:modified xsi:type="dcterms:W3CDTF">2018-06-27T16:50:51Z</dcterms:modified>
</cp:coreProperties>
</file>